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7C1265-FD73-418F-9EC5-AF324A1ED48F}" v="36" dt="2021-05-25T09:32:04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239349" y="1310905"/>
            <a:ext cx="11809312" cy="1470025"/>
          </a:xfrm>
        </p:spPr>
        <p:txBody>
          <a:bodyPr>
            <a:normAutofit/>
          </a:bodyPr>
          <a:lstStyle>
            <a:lvl1pPr algn="ctr">
              <a:defRPr sz="4000" b="0">
                <a:solidFill>
                  <a:srgbClr val="003399"/>
                </a:solidFill>
                <a:effectLst/>
                <a:latin typeface="+mj-lt"/>
                <a:cs typeface="Times New Roman" pitchFamily="18" charset="0"/>
              </a:defRPr>
            </a:lvl1pPr>
          </a:lstStyle>
          <a:p>
            <a:r>
              <a:rPr lang="en-US" altLang="zh-TW" b="1" dirty="0">
                <a:solidFill>
                  <a:srgbClr val="0070C0"/>
                </a:solidFill>
                <a:latin typeface="Calibri" panose="020F0502020204030204" pitchFamily="34" charset="0"/>
              </a:rPr>
              <a:t>Presentation Name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3130219" y="2924944"/>
            <a:ext cx="5654080" cy="648072"/>
          </a:xfrm>
        </p:spPr>
        <p:txBody>
          <a:bodyPr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  <a:latin typeface="Times" pitchFamily="18" charset="0"/>
                <a:cs typeface="Times New Roman" pitchFamily="18" charset="0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576C-5C8B-48D3-BE78-393857802A0B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3" hasCustomPrompt="1"/>
          </p:nvPr>
        </p:nvSpPr>
        <p:spPr>
          <a:xfrm>
            <a:off x="985079" y="188640"/>
            <a:ext cx="10391508" cy="432048"/>
          </a:xfrm>
        </p:spPr>
        <p:txBody>
          <a:bodyPr>
            <a:normAutofit/>
          </a:bodyPr>
          <a:lstStyle>
            <a:lvl1pPr marL="0" indent="0">
              <a:buNone/>
              <a:defRPr lang="en-US" altLang="zh-TW" sz="1350" b="0" i="0" u="none" strike="noStrike" kern="1200" baseline="0" smtClean="0">
                <a:solidFill>
                  <a:schemeClr val="tx1"/>
                </a:solidFill>
                <a:effectLst/>
                <a:latin typeface="Times" pitchFamily="18" charset="0"/>
                <a:cs typeface="Times New Roman" pitchFamily="18" charset="0"/>
              </a:defRPr>
            </a:lvl1pPr>
          </a:lstStyle>
          <a:p>
            <a:r>
              <a:rPr lang="en-US" altLang="zh-TW" sz="1350" dirty="0">
                <a:latin typeface="Times New Roman" pitchFamily="18" charset="0"/>
                <a:cs typeface="Times New Roman" pitchFamily="18" charset="0"/>
              </a:rPr>
              <a:t>Title</a:t>
            </a:r>
            <a:endParaRPr lang="zh-TW" altLang="en-US" sz="135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文字版面配置區 17"/>
          <p:cNvSpPr>
            <a:spLocks noGrp="1"/>
          </p:cNvSpPr>
          <p:nvPr>
            <p:ph type="body" sz="quarter" idx="14" hasCustomPrompt="1"/>
          </p:nvPr>
        </p:nvSpPr>
        <p:spPr>
          <a:xfrm>
            <a:off x="3887758" y="4149085"/>
            <a:ext cx="4032449" cy="720725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  <a:latin typeface="Times" pitchFamily="18" charset="0"/>
                <a:cs typeface="Times New Roman" pitchFamily="18" charset="0"/>
              </a:defRPr>
            </a:lvl1pPr>
          </a:lstStyle>
          <a:p>
            <a:pPr lvl="0"/>
            <a:r>
              <a:rPr lang="en-US" altLang="zh-TW" dirty="0"/>
              <a:t>Time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73447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3536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46"/>
            <a:ext cx="2682240" cy="5851525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219200" y="274645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1797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70C0"/>
                </a:solidFill>
                <a:latin typeface="Calibri" panose="020F0502020204030204" pitchFamily="34" charset="0"/>
                <a:cs typeface="Times New Roman" pitchFamily="18" charset="0"/>
              </a:defRPr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 vert="horz"/>
          <a:lstStyle>
            <a:lvl1pPr>
              <a:defRPr>
                <a:latin typeface="Calibri" panose="020F0502020204030204" pitchFamily="34" charset="0"/>
                <a:cs typeface="Times New Roman" pitchFamily="18" charset="0"/>
              </a:defRPr>
            </a:lvl1pPr>
            <a:lvl2pPr>
              <a:defRPr>
                <a:latin typeface="Calibri" panose="020F0502020204030204" pitchFamily="34" charset="0"/>
                <a:cs typeface="Times New Roman" pitchFamily="18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 dirty="0"/>
          </a:p>
        </p:txBody>
      </p:sp>
      <p:sp>
        <p:nvSpPr>
          <p:cNvPr id="3" name="Rectangle 2"/>
          <p:cNvSpPr/>
          <p:nvPr/>
        </p:nvSpPr>
        <p:spPr>
          <a:xfrm>
            <a:off x="239349" y="6283390"/>
            <a:ext cx="389850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EB15A18E-AA88-43ED-A605-D4009C1A63FA}" type="slidenum">
              <a:rPr lang="zh-TW" altLang="en-US" sz="1350" smtClean="0"/>
              <a:pPr/>
              <a:t>‹#›</a:t>
            </a:fld>
            <a:endParaRPr lang="zh-TW" altLang="en-US" sz="1350" dirty="0"/>
          </a:p>
        </p:txBody>
      </p:sp>
    </p:spTree>
    <p:extLst>
      <p:ext uri="{BB962C8B-B14F-4D97-AF65-F5344CB8AC3E}">
        <p14:creationId xmlns:p14="http://schemas.microsoft.com/office/powerpoint/2010/main" val="194285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 useBgFill="1">
        <p:nvSpPr>
          <p:cNvPr id="10" name="圓角矩形 9"/>
          <p:cNvSpPr/>
          <p:nvPr/>
        </p:nvSpPr>
        <p:spPr>
          <a:xfrm>
            <a:off x="87084" y="69760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952505"/>
            <a:ext cx="10363200" cy="1362075"/>
          </a:xfrm>
        </p:spPr>
        <p:txBody>
          <a:bodyPr anchor="b" anchorCtr="0"/>
          <a:lstStyle>
            <a:lvl1pPr algn="l">
              <a:buNone/>
              <a:defRPr sz="3000" b="0" cap="none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 anchor="t" anchorCtr="0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 flipV="1">
            <a:off x="92551" y="2376830"/>
            <a:ext cx="120180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8" name="矩形 7"/>
          <p:cNvSpPr/>
          <p:nvPr/>
        </p:nvSpPr>
        <p:spPr>
          <a:xfrm>
            <a:off x="92198" y="2341480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9" name="矩形 8"/>
          <p:cNvSpPr/>
          <p:nvPr/>
        </p:nvSpPr>
        <p:spPr>
          <a:xfrm>
            <a:off x="91078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34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 dirty="0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761424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32252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1848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851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 useBgFill="1">
        <p:nvSpPr>
          <p:cNvPr id="9" name="圓角矩形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 algn="l">
              <a:buNone/>
              <a:defRPr sz="30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350"/>
            </a:lvl1pPr>
            <a:lvl2pPr>
              <a:buNone/>
              <a:defRPr sz="900"/>
            </a:lvl2pPr>
            <a:lvl3pPr>
              <a:buNone/>
              <a:defRPr sz="750"/>
            </a:lvl3pPr>
            <a:lvl4pPr>
              <a:buNone/>
              <a:defRPr sz="675"/>
            </a:lvl4pPr>
            <a:lvl5pPr>
              <a:buNone/>
              <a:defRPr sz="675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 vert="horz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664564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100" b="0"/>
            </a:lvl1pPr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200"/>
            </a:lvl1pPr>
            <a:lvl2pPr>
              <a:defRPr sz="900"/>
            </a:lvl2pPr>
            <a:lvl3pPr>
              <a:defRPr sz="750"/>
            </a:lvl3pPr>
            <a:lvl4pPr>
              <a:defRPr sz="675"/>
            </a:lvl4pPr>
            <a:lvl5pPr>
              <a:defRPr sz="675"/>
            </a:lvl5pPr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2" name="矩形 11"/>
          <p:cNvSpPr/>
          <p:nvPr/>
        </p:nvSpPr>
        <p:spPr>
          <a:xfrm>
            <a:off x="91347" y="4650479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13" name="矩形 12"/>
          <p:cNvSpPr/>
          <p:nvPr/>
        </p:nvSpPr>
        <p:spPr>
          <a:xfrm>
            <a:off x="91350" y="4773229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91081" y="66680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2400"/>
            </a:lvl1pPr>
          </a:lstStyle>
          <a:p>
            <a:r>
              <a:rPr kumimoji="0" lang="zh-TW" altLang="en-US"/>
              <a:t>按一下圖示以新增圖片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467122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350"/>
          </a:p>
        </p:txBody>
      </p:sp>
      <p:sp useBgFill="1">
        <p:nvSpPr>
          <p:cNvPr id="8" name="圓角矩形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TW" altLang="en-US" dirty="0"/>
              <a:t>按一下以編輯母片標題樣式</a:t>
            </a:r>
            <a:endParaRPr kumimoji="0" lang="en-US" dirty="0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 dirty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/>
              <a:t>第二層</a:t>
            </a:r>
          </a:p>
          <a:p>
            <a:pPr lvl="2" eaLnBrk="1" latinLnBrk="0" hangingPunct="1"/>
            <a:r>
              <a:rPr kumimoji="0" lang="zh-TW" altLang="en-US" dirty="0"/>
              <a:t>第三層</a:t>
            </a:r>
          </a:p>
          <a:p>
            <a:pPr lvl="3" eaLnBrk="1" latinLnBrk="0" hangingPunct="1"/>
            <a:r>
              <a:rPr kumimoji="0" lang="zh-TW" altLang="en-US" dirty="0"/>
              <a:t>第四層</a:t>
            </a:r>
          </a:p>
          <a:p>
            <a:pPr lvl="4" eaLnBrk="1" latinLnBrk="0" hangingPunct="1"/>
            <a:r>
              <a:rPr kumimoji="0" lang="zh-TW" altLang="en-US" dirty="0"/>
              <a:t>第五層</a:t>
            </a:r>
            <a:endParaRPr kumimoji="0" lang="en-US" dirty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651BEC1E-F491-49DB-9B0F-974447A712FE}" type="datetimeFigureOut">
              <a:rPr lang="zh-TW" altLang="en-US" smtClean="0"/>
              <a:t>2021/5/25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05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230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rgbClr val="0070C0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05735" indent="-205735" algn="l" rtl="0" eaLnBrk="1" latinLnBrk="0" hangingPunct="1">
        <a:spcBef>
          <a:spcPts val="435"/>
        </a:spcBef>
        <a:buClr>
          <a:schemeClr val="accent1"/>
        </a:buClr>
        <a:buSzPct val="85000"/>
        <a:buFont typeface="Wingdings 2"/>
        <a:buChar char=""/>
        <a:defRPr kumimoji="0"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11470" indent="-171446" algn="l" rtl="0" eaLnBrk="1" latinLnBrk="0" hangingPunct="1">
        <a:spcBef>
          <a:spcPts val="278"/>
        </a:spcBef>
        <a:buClr>
          <a:schemeClr val="accent2"/>
        </a:buClr>
        <a:buSzPct val="85000"/>
        <a:buFont typeface="Wingdings 2"/>
        <a:buChar char=""/>
        <a:defRPr kumimoji="0"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617204" indent="-171446" algn="l" rtl="0" eaLnBrk="1" latinLnBrk="0" hangingPunct="1">
        <a:spcBef>
          <a:spcPts val="278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822940" indent="-171446" algn="l" rtl="0" eaLnBrk="1" latinLnBrk="0" hangingPunct="1">
        <a:spcBef>
          <a:spcPts val="278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028675" indent="-171446" algn="l" rtl="0" eaLnBrk="1" latinLnBrk="0" hangingPunct="1">
        <a:spcBef>
          <a:spcPts val="278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234409" indent="-171446" algn="l" rtl="0" eaLnBrk="1" latinLnBrk="0" hangingPunct="1">
        <a:spcBef>
          <a:spcPts val="278"/>
        </a:spcBef>
        <a:buClr>
          <a:schemeClr val="accent3"/>
        </a:buClr>
        <a:buChar char="•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440144" indent="-171446" algn="l" rtl="0" eaLnBrk="1" latinLnBrk="0" hangingPunct="1">
        <a:spcBef>
          <a:spcPts val="278"/>
        </a:spcBef>
        <a:buClr>
          <a:schemeClr val="accent2"/>
        </a:buClr>
        <a:buChar char="•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1645879" indent="-171446" algn="l" rtl="0" eaLnBrk="1" latinLnBrk="0" hangingPunct="1">
        <a:spcBef>
          <a:spcPts val="278"/>
        </a:spcBef>
        <a:buClr>
          <a:schemeClr val="accent1">
            <a:tint val="60000"/>
          </a:schemeClr>
        </a:buClr>
        <a:buChar char="•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1851614" indent="-171446" algn="l" rtl="0" eaLnBrk="1" latinLnBrk="0" hangingPunct="1">
        <a:spcBef>
          <a:spcPts val="278"/>
        </a:spcBef>
        <a:buClr>
          <a:schemeClr val="accent2">
            <a:tint val="60000"/>
          </a:schemeClr>
        </a:buClr>
        <a:buChar char="•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mlab.ie.cuhk.edu.hk/projects/CelebA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0.10196v3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2FAB1C37-849D-4832-9149-80F9F924B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88" y="1605726"/>
            <a:ext cx="11809312" cy="1470025"/>
          </a:xfrm>
        </p:spPr>
        <p:txBody>
          <a:bodyPr/>
          <a:lstStyle/>
          <a:p>
            <a: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NYCU 2021 Spring DLP</a:t>
            </a:r>
            <a:b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Lab7: Let's Play GANs with Flows and friends</a:t>
            </a:r>
            <a:endParaRPr lang="zh-TW" altLang="en-US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F71CB987-D025-48E3-B62B-195279067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8959" y="3782249"/>
            <a:ext cx="5654080" cy="648072"/>
          </a:xfrm>
        </p:spPr>
        <p:txBody>
          <a:bodyPr/>
          <a:lstStyle/>
          <a:p>
            <a:r>
              <a:rPr lang="en-US" altLang="zh-TW" dirty="0">
                <a:latin typeface="+mj-ea"/>
                <a:ea typeface="+mj-ea"/>
              </a:rPr>
              <a:t>TA </a:t>
            </a:r>
            <a:r>
              <a:rPr lang="zh-TW" altLang="en-US" dirty="0">
                <a:latin typeface="+mj-ea"/>
                <a:ea typeface="+mj-ea"/>
              </a:rPr>
              <a:t>陳鵬宇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8AB62449-A937-4C10-B321-B7556B451A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FA6DC119-DED8-4345-AA87-73B2614AE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775" y="4826370"/>
            <a:ext cx="4032449" cy="720725"/>
          </a:xfrm>
        </p:spPr>
        <p:txBody>
          <a:bodyPr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May 25, 2021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18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Human Face Generation – </a:t>
            </a:r>
            <a:r>
              <a:rPr lang="en-US" altLang="zh-TW" dirty="0" err="1"/>
              <a:t>CelebA</a:t>
            </a:r>
            <a:r>
              <a:rPr lang="en-US" altLang="zh-TW" dirty="0"/>
              <a:t>-HQ dataset</a:t>
            </a:r>
          </a:p>
          <a:p>
            <a:r>
              <a:rPr lang="en-US" altLang="zh-TW" dirty="0"/>
              <a:t>Dataset overview:</a:t>
            </a:r>
          </a:p>
          <a:p>
            <a:pPr lvl="1"/>
            <a:r>
              <a:rPr lang="en-US" altLang="zh-TW" dirty="0"/>
              <a:t>30000 faces of celebrities with </a:t>
            </a:r>
            <a:r>
              <a:rPr lang="en-US" altLang="zh-TW" dirty="0">
                <a:solidFill>
                  <a:srgbClr val="FF0000"/>
                </a:solidFill>
              </a:rPr>
              <a:t>multiple attributes</a:t>
            </a:r>
          </a:p>
          <a:p>
            <a:pPr lvl="1"/>
            <a:r>
              <a:rPr lang="en-US" altLang="zh-TW" dirty="0"/>
              <a:t>40 attributes: 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Bangs, </a:t>
            </a:r>
            <a:r>
              <a:rPr lang="en-US" altLang="zh-TW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Blond_Hair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, Eyeglasses, Mustache, Smiling…</a:t>
            </a:r>
          </a:p>
          <a:p>
            <a:pPr lvl="1"/>
            <a:endParaRPr lang="en-US" altLang="zh-TW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Calibri"/>
            </a:endParaRPr>
          </a:p>
          <a:p>
            <a:pPr lvl="1"/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47A253B-0C3B-478A-8402-761434F99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076" y="3352800"/>
            <a:ext cx="5811724" cy="3230562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12C00970-E9BF-4298-A984-21996CE6714B}"/>
              </a:ext>
            </a:extLst>
          </p:cNvPr>
          <p:cNvSpPr txBox="1"/>
          <p:nvPr/>
        </p:nvSpPr>
        <p:spPr>
          <a:xfrm>
            <a:off x="10692301" y="6206844"/>
            <a:ext cx="1972235" cy="376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Source: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CelebA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6911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You need to: </a:t>
            </a:r>
          </a:p>
          <a:p>
            <a:pPr lvl="1"/>
            <a:r>
              <a:rPr lang="en-US" altLang="zh-TW" dirty="0"/>
              <a:t> Implement a (conditional) NF model</a:t>
            </a:r>
          </a:p>
          <a:p>
            <a:pPr lvl="1"/>
            <a:r>
              <a:rPr lang="en-US" altLang="zh-TW" dirty="0"/>
              <a:t> Accomplish several applications:</a:t>
            </a:r>
          </a:p>
          <a:p>
            <a:pPr lvl="2"/>
            <a:r>
              <a:rPr lang="en-US" altLang="zh-TW" dirty="0"/>
              <a:t>Conditional face generation: Generate faces given attributes as conditions</a:t>
            </a:r>
          </a:p>
          <a:p>
            <a:pPr lvl="2"/>
            <a:r>
              <a:rPr lang="en-US" altLang="zh-TW" dirty="0"/>
              <a:t>Linear interpolation</a:t>
            </a:r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r>
              <a:rPr lang="en-US" altLang="zh-TW" dirty="0"/>
              <a:t>Attribute manipulation: “Smiling”</a:t>
            </a:r>
          </a:p>
          <a:p>
            <a:pPr lvl="1"/>
            <a:endParaRPr lang="en-US" altLang="zh-TW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Calibri"/>
            </a:endParaRPr>
          </a:p>
          <a:p>
            <a:pPr lvl="1"/>
            <a:endParaRPr lang="zh-TW" altLang="en-US" dirty="0"/>
          </a:p>
        </p:txBody>
      </p:sp>
      <p:pic>
        <p:nvPicPr>
          <p:cNvPr id="5" name="圖片 4" descr="一張含有 個人, 擺姿勢, 團體, 室內 的圖片&#10;&#10;自動產生的描述">
            <a:extLst>
              <a:ext uri="{FF2B5EF4-FFF2-40B4-BE49-F238E27FC236}">
                <a16:creationId xmlns:a16="http://schemas.microsoft.com/office/drawing/2014/main" id="{2F8BC275-3D8E-4EF8-8428-8703A1362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8" y="3339352"/>
            <a:ext cx="5531947" cy="1853733"/>
          </a:xfrm>
          <a:prstGeom prst="rect">
            <a:avLst/>
          </a:prstGeom>
        </p:spPr>
      </p:pic>
      <p:pic>
        <p:nvPicPr>
          <p:cNvPr id="7" name="圖片 6" descr="一張含有 個人, 室內, 擺姿勢, 直立的 的圖片&#10;&#10;自動產生的描述">
            <a:extLst>
              <a:ext uri="{FF2B5EF4-FFF2-40B4-BE49-F238E27FC236}">
                <a16:creationId xmlns:a16="http://schemas.microsoft.com/office/drawing/2014/main" id="{02D84DF4-C23C-401B-AEC4-9EB347182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453" y="5607149"/>
            <a:ext cx="5531947" cy="111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95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Implementation Details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Similarly, we list some suggested architecture for you, and you can adopt any other method you prefer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You can finish 2</a:t>
            </a:r>
            <a:r>
              <a:rPr lang="en-US" altLang="zh-TW" baseline="30000" dirty="0"/>
              <a:t>nd</a:t>
            </a:r>
            <a:r>
              <a:rPr lang="en-US" altLang="zh-TW" dirty="0"/>
              <a:t> &amp; 3</a:t>
            </a:r>
            <a:r>
              <a:rPr lang="en-US" altLang="zh-TW" baseline="30000" dirty="0"/>
              <a:t>rd</a:t>
            </a:r>
            <a:r>
              <a:rPr lang="en-US" altLang="zh-TW" dirty="0"/>
              <a:t> task without conditioning</a:t>
            </a:r>
          </a:p>
          <a:p>
            <a:endParaRPr lang="en-US" altLang="zh-TW" dirty="0"/>
          </a:p>
          <a:p>
            <a:r>
              <a:rPr lang="en-US" altLang="zh-TW" dirty="0"/>
              <a:t>It’s suggested that you try resolution of 64x64 first</a:t>
            </a:r>
          </a:p>
        </p:txBody>
      </p:sp>
    </p:spTree>
    <p:extLst>
      <p:ext uri="{BB962C8B-B14F-4D97-AF65-F5344CB8AC3E}">
        <p14:creationId xmlns:p14="http://schemas.microsoft.com/office/powerpoint/2010/main" val="1660276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2F6EE1-069F-4E04-AAF8-7B8150E8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Scoring Criteria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C0F869-B3D0-41F4-AE3E-CDA9C4916D1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5329518"/>
          </a:xfrm>
        </p:spPr>
        <p:txBody>
          <a:bodyPr>
            <a:normAutofit/>
          </a:bodyPr>
          <a:lstStyle/>
          <a:p>
            <a:r>
              <a:rPr lang="en-US" altLang="zh-TW" dirty="0">
                <a:cs typeface="Calibri" panose="020F0502020204030204" pitchFamily="34" charset="0"/>
              </a:rPr>
              <a:t>Report </a:t>
            </a:r>
          </a:p>
          <a:p>
            <a:pPr lvl="1"/>
            <a:r>
              <a:rPr lang="en-US" altLang="zh-TW" b="0" i="0" dirty="0">
                <a:effectLst/>
                <a:cs typeface="Calibri" panose="020F0502020204030204" pitchFamily="34" charset="0"/>
              </a:rPr>
              <a:t>Introduction (10%)</a:t>
            </a:r>
          </a:p>
          <a:p>
            <a:pPr lvl="1"/>
            <a:r>
              <a:rPr lang="en-US" altLang="zh-TW" b="0" i="0" dirty="0">
                <a:effectLst/>
                <a:cs typeface="Calibri" panose="020F0502020204030204" pitchFamily="34" charset="0"/>
              </a:rPr>
              <a:t>Implementation details (15%</a:t>
            </a:r>
            <a:r>
              <a:rPr lang="en-US" altLang="zh-TW" dirty="0"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altLang="zh-TW" dirty="0">
                <a:cs typeface="Calibri" panose="020F0502020204030204" pitchFamily="34" charset="0"/>
              </a:rPr>
              <a:t>Task 1 (45%)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Result (generated images) (5%)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Classification accuracy on </a:t>
            </a:r>
            <a:r>
              <a:rPr lang="en-US" altLang="zh-TW" dirty="0" err="1">
                <a:cs typeface="Calibri" panose="020F0502020204030204" pitchFamily="34" charset="0"/>
              </a:rPr>
              <a:t>test.json</a:t>
            </a:r>
            <a:r>
              <a:rPr lang="en-US" altLang="zh-TW" dirty="0">
                <a:cs typeface="Calibri" panose="020F0502020204030204" pitchFamily="34" charset="0"/>
              </a:rPr>
              <a:t>  and </a:t>
            </a:r>
            <a:r>
              <a:rPr lang="en-US" altLang="zh-TW" dirty="0" err="1">
                <a:cs typeface="Calibri" panose="020F0502020204030204" pitchFamily="34" charset="0"/>
              </a:rPr>
              <a:t>new_test.json</a:t>
            </a:r>
            <a:r>
              <a:rPr lang="en-US" altLang="zh-TW" dirty="0">
                <a:cs typeface="Calibri" panose="020F0502020204030204" pitchFamily="34" charset="0"/>
              </a:rPr>
              <a:t> using </a:t>
            </a:r>
            <a:r>
              <a:rPr lang="en-US" altLang="zh-TW" dirty="0" err="1">
                <a:cs typeface="Calibri" panose="020F0502020204030204" pitchFamily="34" charset="0"/>
              </a:rPr>
              <a:t>cGAN</a:t>
            </a:r>
            <a:r>
              <a:rPr lang="en-US" altLang="zh-TW" dirty="0">
                <a:cs typeface="Calibri" panose="020F0502020204030204" pitchFamily="34" charset="0"/>
              </a:rPr>
              <a:t> and </a:t>
            </a:r>
            <a:r>
              <a:rPr lang="en-US" altLang="zh-TW" dirty="0" err="1">
                <a:cs typeface="Calibri" panose="020F0502020204030204" pitchFamily="34" charset="0"/>
              </a:rPr>
              <a:t>cNF</a:t>
            </a:r>
            <a:r>
              <a:rPr lang="en-US" altLang="zh-TW" dirty="0">
                <a:cs typeface="Calibri" panose="020F0502020204030204" pitchFamily="34" charset="0"/>
              </a:rPr>
              <a:t>. (5% on </a:t>
            </a:r>
            <a:r>
              <a:rPr lang="en-US" altLang="zh-TW" dirty="0" err="1">
                <a:cs typeface="Calibri" panose="020F0502020204030204" pitchFamily="34" charset="0"/>
              </a:rPr>
              <a:t>test.json</a:t>
            </a:r>
            <a:r>
              <a:rPr lang="en-US" altLang="zh-TW" dirty="0">
                <a:cs typeface="Calibri" panose="020F0502020204030204" pitchFamily="34" charset="0"/>
              </a:rPr>
              <a:t>, 10% on </a:t>
            </a:r>
            <a:r>
              <a:rPr lang="en-US" altLang="zh-TW" dirty="0" err="1">
                <a:cs typeface="Calibri" panose="020F0502020204030204" pitchFamily="34" charset="0"/>
              </a:rPr>
              <a:t>new_test.json</a:t>
            </a:r>
            <a:r>
              <a:rPr lang="en-US" altLang="zh-TW" dirty="0">
                <a:cs typeface="Calibri" panose="020F0502020204030204" pitchFamily="34" charset="0"/>
              </a:rPr>
              <a:t> for each model)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Discussion (10%)</a:t>
            </a:r>
            <a:endParaRPr lang="en-US" altLang="zh-TW" sz="2800" dirty="0">
              <a:cs typeface="Calibri" panose="020F0502020204030204" pitchFamily="34" charset="0"/>
            </a:endParaRPr>
          </a:p>
          <a:p>
            <a:pPr lvl="1"/>
            <a:r>
              <a:rPr lang="en-US" altLang="zh-TW" dirty="0">
                <a:cs typeface="Calibri" panose="020F0502020204030204" pitchFamily="34" charset="0"/>
              </a:rPr>
              <a:t>Task 2 (30%)</a:t>
            </a:r>
          </a:p>
          <a:p>
            <a:pPr lvl="2"/>
            <a:r>
              <a:rPr lang="en-US" altLang="zh-TW" b="0" i="0" dirty="0">
                <a:effectLst/>
                <a:cs typeface="Calibri" panose="020F0502020204030204" pitchFamily="34" charset="0"/>
              </a:rPr>
              <a:t>Conditional face generation: At least 4 images with at least 3 conditions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Linear interpolation: 3 pairs of images with at least 5-image interpolations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Attribute manipulation: At least 2 attributes of same image</a:t>
            </a:r>
            <a:endParaRPr lang="zh-TW" altLang="en-US" dirty="0">
              <a:cs typeface="Calibri" panose="020F0502020204030204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6C0534-E09F-4AEC-AAD7-886602A59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861" y="1512191"/>
            <a:ext cx="3001939" cy="211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BB08110-0380-4CC5-B601-BF0A1E7F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857500"/>
            <a:ext cx="103632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>
                <a:latin typeface="Ink Free" panose="03080402000500000000" pitchFamily="66" charset="0"/>
                <a:ea typeface="HGSGothicE" panose="020B0400000000000000" pitchFamily="34" charset="-128"/>
              </a:rPr>
              <a:t>Have Fun~</a:t>
            </a:r>
            <a:endParaRPr lang="zh-TW" altLang="en-US" sz="6000" dirty="0">
              <a:latin typeface="Ink Free" panose="03080402000500000000" pitchFamily="66" charset="0"/>
              <a:ea typeface="HGSGothicE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579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D1BE69-2B52-42C6-86A2-7D7C3CE8E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66ED61-DB89-47C4-A2DA-7147F17B92B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Important Dates</a:t>
            </a:r>
          </a:p>
          <a:p>
            <a:r>
              <a:rPr lang="en-US" altLang="zh-TW" dirty="0"/>
              <a:t>Lab Description</a:t>
            </a:r>
          </a:p>
          <a:p>
            <a:r>
              <a:rPr lang="en-US" altLang="zh-TW" dirty="0"/>
              <a:t>Implementation Details</a:t>
            </a:r>
          </a:p>
          <a:p>
            <a:r>
              <a:rPr lang="en-US" altLang="zh-TW" dirty="0"/>
              <a:t>Scoring Criteria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673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2F452-0182-4A86-9D06-6FF4A723E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Important Dates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76AB3C-0F32-4785-B5BB-69B812E38EF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Report submission deadline: June 15 (Tue.), 11:59 a.m.</a:t>
            </a:r>
          </a:p>
          <a:p>
            <a:r>
              <a:rPr lang="en-US" altLang="zh-TW" dirty="0"/>
              <a:t>No demo</a:t>
            </a:r>
          </a:p>
          <a:p>
            <a:r>
              <a:rPr lang="en-US" altLang="zh-TW" dirty="0"/>
              <a:t>Submission format: DLP_LAB7_yourstudentID_name.zip</a:t>
            </a:r>
          </a:p>
          <a:p>
            <a:pPr lvl="1"/>
            <a:r>
              <a:rPr lang="en-US" altLang="zh-TW" dirty="0"/>
              <a:t>Report (.pdf)</a:t>
            </a:r>
          </a:p>
          <a:p>
            <a:pPr lvl="1"/>
            <a:r>
              <a:rPr lang="en-US" altLang="zh-TW" dirty="0"/>
              <a:t>Source codes (.</a:t>
            </a:r>
            <a:r>
              <a:rPr lang="en-US" altLang="zh-TW" dirty="0" err="1"/>
              <a:t>py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Example: DLP_LAB7_309551113_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陳鵬宇</a:t>
            </a:r>
            <a:r>
              <a:rPr lang="en-US" altLang="zh-TW" dirty="0"/>
              <a:t>.zip</a:t>
            </a:r>
            <a:endParaRPr lang="zh-TW" altLang="en-US" dirty="0"/>
          </a:p>
          <a:p>
            <a:r>
              <a:rPr lang="en-US" altLang="zh-TW" dirty="0">
                <a:solidFill>
                  <a:srgbClr val="FF0000"/>
                </a:solidFill>
              </a:rPr>
              <a:t>-5% score penalty </a:t>
            </a:r>
            <a:r>
              <a:rPr lang="en-US" altLang="zh-TW" dirty="0"/>
              <a:t>if your format is wrong</a:t>
            </a:r>
          </a:p>
        </p:txBody>
      </p:sp>
    </p:spTree>
    <p:extLst>
      <p:ext uri="{BB962C8B-B14F-4D97-AF65-F5344CB8AC3E}">
        <p14:creationId xmlns:p14="http://schemas.microsoft.com/office/powerpoint/2010/main" val="949992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9454F4-1B1E-421F-A2C7-ABB346F8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Lab Description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10C0C9-80D7-4704-B125-582A67C7EF7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Implement conditional GAN &amp; Normalizing Flow</a:t>
            </a:r>
          </a:p>
          <a:p>
            <a:endParaRPr lang="en-US" altLang="zh-TW" dirty="0"/>
          </a:p>
          <a:p>
            <a:r>
              <a:rPr lang="en-US" altLang="zh-TW" dirty="0"/>
              <a:t>2 Tasks:</a:t>
            </a:r>
          </a:p>
          <a:p>
            <a:pPr marL="754374" lvl="1" indent="-514350">
              <a:buFont typeface="+mj-lt"/>
              <a:buAutoNum type="arabicPeriod"/>
            </a:pPr>
            <a:r>
              <a:rPr lang="en-US" altLang="zh-TW" dirty="0"/>
              <a:t>Object Image Generation</a:t>
            </a:r>
          </a:p>
          <a:p>
            <a:pPr marL="754374" lvl="1" indent="-514350">
              <a:buFont typeface="+mj-lt"/>
              <a:buAutoNum type="arabicPeriod"/>
            </a:pPr>
            <a:r>
              <a:rPr lang="en-US" altLang="zh-TW" dirty="0"/>
              <a:t>Human Face Generation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76A5D5-9833-460D-8C67-243A824E0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00" y="3702423"/>
            <a:ext cx="2740022" cy="271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A67B643-8E02-492A-B4A5-E3219C74DDA4}"/>
              </a:ext>
            </a:extLst>
          </p:cNvPr>
          <p:cNvSpPr txBox="1"/>
          <p:nvPr/>
        </p:nvSpPr>
        <p:spPr>
          <a:xfrm>
            <a:off x="9323295" y="6355976"/>
            <a:ext cx="1972235" cy="376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Source: </a:t>
            </a:r>
            <a:r>
              <a:rPr lang="en-US" altLang="zh-TW" b="0" i="0" u="none" strike="noStrike" dirty="0" err="1">
                <a:solidFill>
                  <a:srgbClr val="0096B1"/>
                </a:solidFill>
                <a:effectLst/>
                <a:latin typeface="system-ui"/>
                <a:hlinkClick r:id="rId3" tooltip="Karras et al"/>
              </a:rPr>
              <a:t>Karras</a:t>
            </a:r>
            <a:r>
              <a:rPr lang="en-US" altLang="zh-TW" b="0" i="0" u="none" strike="noStrike" dirty="0">
                <a:solidFill>
                  <a:srgbClr val="0096B1"/>
                </a:solidFill>
                <a:effectLst/>
                <a:latin typeface="system-ui"/>
                <a:hlinkClick r:id="rId3" tooltip="Karras et al"/>
              </a:rPr>
              <a:t> et al</a:t>
            </a:r>
            <a:r>
              <a:rPr lang="en-US" altLang="zh-TW" b="0" i="0" dirty="0">
                <a:solidFill>
                  <a:srgbClr val="6C757D"/>
                </a:solidFill>
                <a:effectLst/>
                <a:latin typeface="system-ui"/>
              </a:rPr>
              <a:t>.</a:t>
            </a:r>
            <a:endParaRPr lang="zh-TW" altLang="en-US" dirty="0"/>
          </a:p>
        </p:txBody>
      </p:sp>
      <p:pic>
        <p:nvPicPr>
          <p:cNvPr id="8" name="Google Shape;198;p11">
            <a:extLst>
              <a:ext uri="{FF2B5EF4-FFF2-40B4-BE49-F238E27FC236}">
                <a16:creationId xmlns:a16="http://schemas.microsoft.com/office/drawing/2014/main" id="{F8EAA371-2813-4738-B070-3C8677DEC033}"/>
              </a:ext>
            </a:extLst>
          </p:cNvPr>
          <p:cNvPicPr/>
          <p:nvPr/>
        </p:nvPicPr>
        <p:blipFill rotWithShape="1">
          <a:blip r:embed="rId4"/>
          <a:srcRect l="757" r="49447"/>
          <a:stretch/>
        </p:blipFill>
        <p:spPr>
          <a:xfrm>
            <a:off x="5867065" y="3702423"/>
            <a:ext cx="2975313" cy="27195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492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Object Image Generation – </a:t>
            </a:r>
            <a:r>
              <a:rPr lang="en-US" altLang="zh-TW" dirty="0" err="1"/>
              <a:t>iCLEVR</a:t>
            </a:r>
            <a:r>
              <a:rPr lang="en-US" altLang="zh-TW" dirty="0"/>
              <a:t> dataset</a:t>
            </a:r>
          </a:p>
          <a:p>
            <a:r>
              <a:rPr lang="en-US" altLang="zh-TW" dirty="0"/>
              <a:t>Dataset overview:</a:t>
            </a:r>
          </a:p>
          <a:p>
            <a:pPr lvl="1"/>
            <a:r>
              <a:rPr lang="en-US" altLang="zh-TW" dirty="0"/>
              <a:t>Multiple objects in 1 images</a:t>
            </a:r>
          </a:p>
          <a:p>
            <a:pPr lvl="1"/>
            <a:r>
              <a:rPr lang="en-US" altLang="zh-TW" dirty="0"/>
              <a:t>24 classes: 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cyan cylinder, red cube, green sphere…</a:t>
            </a:r>
          </a:p>
          <a:p>
            <a:pPr lvl="1"/>
            <a:r>
              <a:rPr lang="en-US" altLang="zh-TW" dirty="0"/>
              <a:t>Same object will not appear twice in an image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Google Shape;186;p10">
            <a:extLst>
              <a:ext uri="{FF2B5EF4-FFF2-40B4-BE49-F238E27FC236}">
                <a16:creationId xmlns:a16="http://schemas.microsoft.com/office/drawing/2014/main" id="{545A2E07-D6F0-49EB-823E-B73754ECD5D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761880" y="4295104"/>
            <a:ext cx="2045160" cy="1533600"/>
          </a:xfrm>
          <a:prstGeom prst="rect">
            <a:avLst/>
          </a:prstGeom>
          <a:ln>
            <a:noFill/>
          </a:ln>
        </p:spPr>
      </p:pic>
      <p:pic>
        <p:nvPicPr>
          <p:cNvPr id="5" name="Google Shape;187;p10">
            <a:extLst>
              <a:ext uri="{FF2B5EF4-FFF2-40B4-BE49-F238E27FC236}">
                <a16:creationId xmlns:a16="http://schemas.microsoft.com/office/drawing/2014/main" id="{DCBB66CA-76BE-47D3-BBE9-5A3E913E46A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486680" y="4293304"/>
            <a:ext cx="2055960" cy="1541520"/>
          </a:xfrm>
          <a:prstGeom prst="rect">
            <a:avLst/>
          </a:prstGeom>
          <a:ln>
            <a:noFill/>
          </a:ln>
        </p:spPr>
      </p:pic>
      <p:pic>
        <p:nvPicPr>
          <p:cNvPr id="6" name="Google Shape;188;p10">
            <a:extLst>
              <a:ext uri="{FF2B5EF4-FFF2-40B4-BE49-F238E27FC236}">
                <a16:creationId xmlns:a16="http://schemas.microsoft.com/office/drawing/2014/main" id="{ACBEC339-DD69-44C4-9641-14753C5BE57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211120" y="4293304"/>
            <a:ext cx="2055960" cy="1541520"/>
          </a:xfrm>
          <a:prstGeom prst="rect">
            <a:avLst/>
          </a:prstGeom>
          <a:ln>
            <a:noFill/>
          </a:ln>
        </p:spPr>
      </p:pic>
      <p:pic>
        <p:nvPicPr>
          <p:cNvPr id="7" name="Google Shape;189;p10">
            <a:extLst>
              <a:ext uri="{FF2B5EF4-FFF2-40B4-BE49-F238E27FC236}">
                <a16:creationId xmlns:a16="http://schemas.microsoft.com/office/drawing/2014/main" id="{B84BEB9A-07C3-40EE-998D-B83C0E7CE8C0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2943840" y="4293304"/>
            <a:ext cx="2047680" cy="1535400"/>
          </a:xfrm>
          <a:prstGeom prst="rect">
            <a:avLst/>
          </a:prstGeom>
          <a:ln>
            <a:noFill/>
          </a:ln>
        </p:spPr>
      </p:pic>
      <p:pic>
        <p:nvPicPr>
          <p:cNvPr id="8" name="Google Shape;190;p10">
            <a:extLst>
              <a:ext uri="{FF2B5EF4-FFF2-40B4-BE49-F238E27FC236}">
                <a16:creationId xmlns:a16="http://schemas.microsoft.com/office/drawing/2014/main" id="{27C3F9FB-862E-44A7-88F4-1E1D1745D6CA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609600" y="4293304"/>
            <a:ext cx="2047680" cy="15354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092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TW" dirty="0"/>
              <a:t>You need to: </a:t>
            </a:r>
          </a:p>
          <a:p>
            <a:pPr lvl="1"/>
            <a:r>
              <a:rPr lang="en-US" altLang="zh-TW" dirty="0"/>
              <a:t>Implement a conditional GAN</a:t>
            </a:r>
          </a:p>
          <a:p>
            <a:pPr lvl="1"/>
            <a:r>
              <a:rPr lang="en-US" altLang="zh-TW" dirty="0"/>
              <a:t>Implement a conditional NF model</a:t>
            </a:r>
          </a:p>
          <a:p>
            <a:pPr lvl="1"/>
            <a:r>
              <a:rPr lang="en-US" altLang="zh-TW" dirty="0"/>
              <a:t>Use a pretrained classifier to evaluate accuracy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CDC871B-84DE-4E7B-AED3-B738F095B2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"/>
          <a:stretch/>
        </p:blipFill>
        <p:spPr>
          <a:xfrm>
            <a:off x="6872006" y="3290049"/>
            <a:ext cx="5077948" cy="332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10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We provide some network architectures in lab spec</a:t>
            </a:r>
          </a:p>
          <a:p>
            <a:endParaRPr lang="en-US" altLang="zh-TW" dirty="0"/>
          </a:p>
          <a:p>
            <a:r>
              <a:rPr lang="en-US" altLang="zh-TW" dirty="0">
                <a:solidFill>
                  <a:srgbClr val="FF0000"/>
                </a:solidFill>
              </a:rPr>
              <a:t>You can totally ignore suggested methods </a:t>
            </a:r>
            <a:r>
              <a:rPr lang="en-US" altLang="zh-TW" dirty="0"/>
              <a:t>&amp; use whatever you like</a:t>
            </a:r>
          </a:p>
          <a:p>
            <a:endParaRPr lang="en-US" altLang="zh-TW" dirty="0"/>
          </a:p>
          <a:p>
            <a:r>
              <a:rPr lang="en-US" altLang="zh-TW" dirty="0"/>
              <a:t>You cannot use other training data except for the provided files  (for example: background images) </a:t>
            </a:r>
          </a:p>
        </p:txBody>
      </p:sp>
    </p:spTree>
    <p:extLst>
      <p:ext uri="{BB962C8B-B14F-4D97-AF65-F5344CB8AC3E}">
        <p14:creationId xmlns:p14="http://schemas.microsoft.com/office/powerpoint/2010/main" val="131148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We provided a pre-trained ResNet-18 &amp; evaluation model. You need to use </a:t>
            </a:r>
            <a:r>
              <a:rPr lang="en-US" altLang="zh-TW" i="1" dirty="0">
                <a:latin typeface="Adobe Garamond Pro" panose="02020502060506020403" pitchFamily="18" charset="0"/>
              </a:rPr>
              <a:t>eval(images, labels)</a:t>
            </a:r>
            <a:r>
              <a:rPr lang="en-US" altLang="zh-TW" i="1" dirty="0"/>
              <a:t> </a:t>
            </a:r>
            <a:r>
              <a:rPr lang="en-US" altLang="zh-TW" dirty="0"/>
              <a:t>to compute accuracy of your synthetic images</a:t>
            </a:r>
          </a:p>
          <a:p>
            <a:endParaRPr lang="en-US" altLang="zh-TW" dirty="0"/>
          </a:p>
          <a:p>
            <a:r>
              <a:rPr lang="en-US" altLang="zh-TW" dirty="0"/>
              <a:t>The resolution of input for pretrained classifier is 64x64. You can design your own output resolution for generator and resize it.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061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Output examples:</a:t>
            </a:r>
          </a:p>
          <a:p>
            <a:pPr lvl="1"/>
            <a:r>
              <a:rPr lang="en-US" altLang="zh-TW" dirty="0"/>
              <a:t>Accuracy: 0.667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Accuracy: 0.847</a:t>
            </a:r>
            <a:endParaRPr lang="zh-TW" altLang="en-US" dirty="0"/>
          </a:p>
        </p:txBody>
      </p:sp>
      <p:pic>
        <p:nvPicPr>
          <p:cNvPr id="4" name="Google Shape;197;p11">
            <a:extLst>
              <a:ext uri="{FF2B5EF4-FFF2-40B4-BE49-F238E27FC236}">
                <a16:creationId xmlns:a16="http://schemas.microsoft.com/office/drawing/2014/main" id="{148E8694-3232-485E-A1C2-85DD6B18558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709456" y="1731981"/>
            <a:ext cx="3940200" cy="1976760"/>
          </a:xfrm>
          <a:prstGeom prst="rect">
            <a:avLst/>
          </a:prstGeom>
          <a:ln>
            <a:noFill/>
          </a:ln>
        </p:spPr>
      </p:pic>
      <p:pic>
        <p:nvPicPr>
          <p:cNvPr id="5" name="Google Shape;198;p11">
            <a:extLst>
              <a:ext uri="{FF2B5EF4-FFF2-40B4-BE49-F238E27FC236}">
                <a16:creationId xmlns:a16="http://schemas.microsoft.com/office/drawing/2014/main" id="{5B484AA5-6C3D-4469-ACA1-434E237DE59F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709456" y="4104578"/>
            <a:ext cx="3940200" cy="19767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6775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PL_standard_wide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PL_standard_wide" id="{03B11FF7-FCE3-4F16-8473-C085592728DC}" vid="{EE1CE2C8-1770-4E7D-BD65-50589CEB4F7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26EEF9E5332014189F7C74EB70BD653" ma:contentTypeVersion="2" ma:contentTypeDescription="建立新的文件。" ma:contentTypeScope="" ma:versionID="5288506c3449552b983945fc4c29673e">
  <xsd:schema xmlns:xsd="http://www.w3.org/2001/XMLSchema" xmlns:xs="http://www.w3.org/2001/XMLSchema" xmlns:p="http://schemas.microsoft.com/office/2006/metadata/properties" xmlns:ns3="2b0f8a7f-8594-4226-a199-3b8ff7703bf0" targetNamespace="http://schemas.microsoft.com/office/2006/metadata/properties" ma:root="true" ma:fieldsID="23691bafaeab43f8dfd880a1e297f826" ns3:_="">
    <xsd:import namespace="2b0f8a7f-8594-4226-a199-3b8ff7703bf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0f8a7f-8594-4226-a199-3b8ff7703b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2A12A33-51E5-4AD8-B2AC-15E8296088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0f8a7f-8594-4226-a199-3b8ff7703b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AEA3A4-115D-4BFE-9247-72BEF66796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996830-C76F-47B5-B6BF-33E83CF7DA16}">
  <ds:schemaRefs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2b0f8a7f-8594-4226-a199-3b8ff7703bf0"/>
    <ds:schemaRef ds:uri="http://purl.org/dc/terms/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MAPL_standard_wide</Template>
  <TotalTime>512</TotalTime>
  <Words>515</Words>
  <Application>Microsoft Office PowerPoint</Application>
  <PresentationFormat>寬螢幕</PresentationFormat>
  <Paragraphs>88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5" baseType="lpstr">
      <vt:lpstr>system-ui</vt:lpstr>
      <vt:lpstr>微軟正黑體</vt:lpstr>
      <vt:lpstr>Adobe Garamond Pro</vt:lpstr>
      <vt:lpstr>Calibri</vt:lpstr>
      <vt:lpstr>Franklin Gothic Book</vt:lpstr>
      <vt:lpstr>Ink Free</vt:lpstr>
      <vt:lpstr>Perpetua</vt:lpstr>
      <vt:lpstr>Times</vt:lpstr>
      <vt:lpstr>Times New Roman</vt:lpstr>
      <vt:lpstr>Wingdings 2</vt:lpstr>
      <vt:lpstr>MAPL_standard_wide</vt:lpstr>
      <vt:lpstr>NYCU 2021 Spring DLP Lab7: Let's Play GANs with Flows and friends</vt:lpstr>
      <vt:lpstr>Outline</vt:lpstr>
      <vt:lpstr>Important Dates</vt:lpstr>
      <vt:lpstr>Lab Description</vt:lpstr>
      <vt:lpstr>Lab Description – Task 1</vt:lpstr>
      <vt:lpstr>Lab Description – Task 1</vt:lpstr>
      <vt:lpstr>Implementation Details – Task 1</vt:lpstr>
      <vt:lpstr>Implementation Details – Task 1</vt:lpstr>
      <vt:lpstr>Implementation Details – Task 1</vt:lpstr>
      <vt:lpstr>Lab Description – Task 2</vt:lpstr>
      <vt:lpstr>Lab Description – Task 2</vt:lpstr>
      <vt:lpstr>Implementation Details – Task 2</vt:lpstr>
      <vt:lpstr>Scoring Criteria</vt:lpstr>
      <vt:lpstr>Have Fun~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NYCU 2021 Spring DLP Lab7</dc:title>
  <dc:creator>陳鵬宇</dc:creator>
  <cp:lastModifiedBy>陳鵬宇</cp:lastModifiedBy>
  <cp:revision>2</cp:revision>
  <dcterms:created xsi:type="dcterms:W3CDTF">2021-05-24T05:37:30Z</dcterms:created>
  <dcterms:modified xsi:type="dcterms:W3CDTF">2021-05-25T09:32:04Z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0x010100926EEF9E5332014189F7C74EB70BD653</vt:lpwstr>
  </property>
</Properties>
</file>

<file path=docProps/thumbnail.jpeg>
</file>